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
      <p:font typeface="Maven Pro"/>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24" Type="http://schemas.openxmlformats.org/officeDocument/2006/relationships/font" Target="fonts/MavenPro-bold.fntdata"/><Relationship Id="rId12" Type="http://schemas.openxmlformats.org/officeDocument/2006/relationships/slide" Target="slides/slide7.xml"/><Relationship Id="rId23"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00a1df1b40_1_2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00a1df1b40_1_2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00a1df1b40_1_2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00a1df1b40_1_2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00a1df1b40_1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00a1df1b40_1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00a1df1b40_1_2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00a1df1b40_1_2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0a1df1b40_1_2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0a1df1b40_1_2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0a1df1b40_1_2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0a1df1b40_1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0a1df1b40_1_2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0a1df1b40_1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00a1df1b40_1_2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00a1df1b40_1_2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0a1df1b40_1_2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00a1df1b40_1_2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00a1df1b40_1_2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00a1df1b40_1_2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00a1df1b40_1_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00a1df1b40_1_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00a1df1b40_1_2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00a1df1b40_1_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h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hu"/>
              <a:t>Az AI története</a:t>
            </a:r>
            <a:endParaRPr/>
          </a:p>
        </p:txBody>
      </p:sp>
      <p:sp>
        <p:nvSpPr>
          <p:cNvPr id="278" name="Google Shape;278;p13"/>
          <p:cNvSpPr txBox="1"/>
          <p:nvPr>
            <p:ph idx="1" type="subTitle"/>
          </p:nvPr>
        </p:nvSpPr>
        <p:spPr>
          <a:xfrm>
            <a:off x="2675350" y="2634525"/>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hu"/>
              <a:t>Smelka Levente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2"/>
          <p:cNvSpPr txBox="1"/>
          <p:nvPr>
            <p:ph type="ctrTitle"/>
          </p:nvPr>
        </p:nvSpPr>
        <p:spPr>
          <a:xfrm>
            <a:off x="2444250" y="612148"/>
            <a:ext cx="4255500" cy="619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hu" sz="2500">
                <a:solidFill>
                  <a:srgbClr val="FFFFFF"/>
                </a:solidFill>
                <a:latin typeface="Arial"/>
                <a:ea typeface="Arial"/>
                <a:cs typeface="Arial"/>
                <a:sym typeface="Arial"/>
              </a:rPr>
              <a:t>2014 - </a:t>
            </a:r>
            <a:r>
              <a:rPr lang="hu" sz="2500">
                <a:solidFill>
                  <a:srgbClr val="FFFFFF"/>
                </a:solidFill>
                <a:latin typeface="Arial"/>
                <a:ea typeface="Arial"/>
                <a:cs typeface="Arial"/>
                <a:sym typeface="Arial"/>
              </a:rPr>
              <a:t>Deep Learning áttörés</a:t>
            </a:r>
            <a:endParaRPr sz="2500">
              <a:solidFill>
                <a:srgbClr val="FFFFFF"/>
              </a:solidFill>
              <a:latin typeface="Arial"/>
              <a:ea typeface="Arial"/>
              <a:cs typeface="Arial"/>
              <a:sym typeface="Arial"/>
            </a:endParaRPr>
          </a:p>
        </p:txBody>
      </p:sp>
      <p:sp>
        <p:nvSpPr>
          <p:cNvPr id="347" name="Google Shape;347;p22"/>
          <p:cNvSpPr txBox="1"/>
          <p:nvPr>
            <p:ph idx="1" type="subTitle"/>
          </p:nvPr>
        </p:nvSpPr>
        <p:spPr>
          <a:xfrm>
            <a:off x="532850" y="1513525"/>
            <a:ext cx="8037300" cy="69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hu"/>
              <a:t>A mély tanulás (azaz deep learning) technikák forradalmasítják az AI-t, lehetővé téve a gépek számára, hogy nagy mennyiségű adatból tanuljanak és komplex feladatokat oldjanak meg, mint például képfelismerés és természetes nyelv feldolgozás.</a:t>
            </a:r>
            <a:endParaRPr/>
          </a:p>
        </p:txBody>
      </p:sp>
      <p:pic>
        <p:nvPicPr>
          <p:cNvPr id="348" name="Google Shape;348;p22"/>
          <p:cNvPicPr preferRelativeResize="0"/>
          <p:nvPr/>
        </p:nvPicPr>
        <p:blipFill>
          <a:blip r:embed="rId3">
            <a:alphaModFix/>
          </a:blip>
          <a:stretch>
            <a:fillRect/>
          </a:stretch>
        </p:blipFill>
        <p:spPr>
          <a:xfrm>
            <a:off x="5622850" y="3162850"/>
            <a:ext cx="3521149" cy="1980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3"/>
          <p:cNvSpPr txBox="1"/>
          <p:nvPr>
            <p:ph type="ctrTitle"/>
          </p:nvPr>
        </p:nvSpPr>
        <p:spPr>
          <a:xfrm>
            <a:off x="2096875" y="612150"/>
            <a:ext cx="4950300" cy="61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hu" sz="2500">
                <a:solidFill>
                  <a:srgbClr val="FFFFFF"/>
                </a:solidFill>
                <a:latin typeface="Arial"/>
                <a:ea typeface="Arial"/>
                <a:cs typeface="Arial"/>
                <a:sym typeface="Arial"/>
              </a:rPr>
              <a:t>2016 - 2020 AlphaG</a:t>
            </a:r>
            <a:r>
              <a:rPr lang="hu" sz="2500">
                <a:solidFill>
                  <a:srgbClr val="FFFFFF"/>
                </a:solidFill>
                <a:latin typeface="Arial"/>
                <a:ea typeface="Arial"/>
                <a:cs typeface="Arial"/>
                <a:sym typeface="Arial"/>
              </a:rPr>
              <a:t>o és </a:t>
            </a:r>
            <a:r>
              <a:rPr lang="hu" sz="2500">
                <a:solidFill>
                  <a:srgbClr val="FFFFFF"/>
                </a:solidFill>
                <a:latin typeface="Arial"/>
                <a:ea typeface="Arial"/>
                <a:cs typeface="Arial"/>
                <a:sym typeface="Arial"/>
              </a:rPr>
              <a:t>GPT-3</a:t>
            </a:r>
            <a:endParaRPr sz="2500">
              <a:solidFill>
                <a:srgbClr val="FFFFFF"/>
              </a:solidFill>
              <a:latin typeface="Arial"/>
              <a:ea typeface="Arial"/>
              <a:cs typeface="Arial"/>
              <a:sym typeface="Arial"/>
            </a:endParaRPr>
          </a:p>
        </p:txBody>
      </p:sp>
      <p:sp>
        <p:nvSpPr>
          <p:cNvPr id="354" name="Google Shape;354;p23"/>
          <p:cNvSpPr txBox="1"/>
          <p:nvPr>
            <p:ph idx="1" type="subTitle"/>
          </p:nvPr>
        </p:nvSpPr>
        <p:spPr>
          <a:xfrm>
            <a:off x="532850" y="1513525"/>
            <a:ext cx="8074500" cy="139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hu"/>
              <a:t>A Google DeepMind </a:t>
            </a:r>
            <a:r>
              <a:rPr lang="hu" u="sng"/>
              <a:t>AlphaGo</a:t>
            </a:r>
            <a:r>
              <a:rPr lang="hu"/>
              <a:t> programja legyőzi a világ legjobb Go játékosát, és a játék komplexitása miatt ez az eredmény hatalmas előrelépés volt az AI számára.</a:t>
            </a:r>
            <a:endParaRPr/>
          </a:p>
          <a:p>
            <a:pPr indent="0" lvl="0" marL="0" rtl="0" algn="l">
              <a:spcBef>
                <a:spcPts val="0"/>
              </a:spcBef>
              <a:spcAft>
                <a:spcPts val="0"/>
              </a:spcAft>
              <a:buNone/>
            </a:pPr>
            <a:r>
              <a:t/>
            </a:r>
            <a:endParaRPr/>
          </a:p>
          <a:p>
            <a:pPr indent="0" lvl="0" marL="0" rtl="0" algn="l">
              <a:spcBef>
                <a:spcPts val="0"/>
              </a:spcBef>
              <a:spcAft>
                <a:spcPts val="0"/>
              </a:spcAft>
              <a:buNone/>
            </a:pPr>
            <a:r>
              <a:rPr lang="hu"/>
              <a:t>Az OpenAI bemutatja a </a:t>
            </a:r>
            <a:r>
              <a:rPr lang="hu" u="sng"/>
              <a:t>GPT-3</a:t>
            </a:r>
            <a:r>
              <a:rPr lang="hu"/>
              <a:t> modellt, amely képes emberi szintű szöveg generálására. A GPT-3 több milliárd paraméterrel rendelkezik, és számos különböző feladatot képes elvégezni, köztük fordítás, kérdés-válasz és szövegírás.</a:t>
            </a:r>
            <a:endParaRPr/>
          </a:p>
        </p:txBody>
      </p:sp>
      <p:pic>
        <p:nvPicPr>
          <p:cNvPr id="355" name="Google Shape;355;p23"/>
          <p:cNvPicPr preferRelativeResize="0"/>
          <p:nvPr/>
        </p:nvPicPr>
        <p:blipFill>
          <a:blip r:embed="rId3">
            <a:alphaModFix/>
          </a:blip>
          <a:stretch>
            <a:fillRect/>
          </a:stretch>
        </p:blipFill>
        <p:spPr>
          <a:xfrm>
            <a:off x="2223850" y="3344650"/>
            <a:ext cx="2684196" cy="1541950"/>
          </a:xfrm>
          <a:prstGeom prst="rect">
            <a:avLst/>
          </a:prstGeom>
          <a:noFill/>
          <a:ln>
            <a:noFill/>
          </a:ln>
        </p:spPr>
      </p:pic>
      <p:pic>
        <p:nvPicPr>
          <p:cNvPr id="356" name="Google Shape;356;p23"/>
          <p:cNvPicPr preferRelativeResize="0"/>
          <p:nvPr/>
        </p:nvPicPr>
        <p:blipFill>
          <a:blip r:embed="rId4">
            <a:alphaModFix/>
          </a:blip>
          <a:stretch>
            <a:fillRect/>
          </a:stretch>
        </p:blipFill>
        <p:spPr>
          <a:xfrm>
            <a:off x="4908046" y="3344650"/>
            <a:ext cx="2012154" cy="1541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4"/>
          <p:cNvSpPr txBox="1"/>
          <p:nvPr>
            <p:ph type="ctrTitle"/>
          </p:nvPr>
        </p:nvSpPr>
        <p:spPr>
          <a:xfrm>
            <a:off x="2444250" y="612148"/>
            <a:ext cx="4255500" cy="61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hu" sz="2500">
                <a:solidFill>
                  <a:srgbClr val="FFFFFF"/>
                </a:solidFill>
                <a:latin typeface="Arial"/>
                <a:ea typeface="Arial"/>
                <a:cs typeface="Arial"/>
                <a:sym typeface="Arial"/>
              </a:rPr>
              <a:t>Jövő - AI és etika</a:t>
            </a:r>
            <a:endParaRPr sz="2500">
              <a:solidFill>
                <a:srgbClr val="FFFFFF"/>
              </a:solidFill>
              <a:latin typeface="Arial"/>
              <a:ea typeface="Arial"/>
              <a:cs typeface="Arial"/>
              <a:sym typeface="Arial"/>
            </a:endParaRPr>
          </a:p>
        </p:txBody>
      </p:sp>
      <p:sp>
        <p:nvSpPr>
          <p:cNvPr id="362" name="Google Shape;362;p24"/>
          <p:cNvSpPr txBox="1"/>
          <p:nvPr>
            <p:ph idx="1" type="subTitle"/>
          </p:nvPr>
        </p:nvSpPr>
        <p:spPr>
          <a:xfrm>
            <a:off x="532850" y="1513525"/>
            <a:ext cx="7970100" cy="69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hu"/>
              <a:t>Az AI fejlődése új etikai kérdéseket vet fel, mint például az adatvédelem, a munkahelyek automatizálása és a döntéshozatal átláthatósága. Ezeknek a kérdéseknek a megoldása kulcsfontosságú lesz az AI jövőbeli fejlődése szempontjából.</a:t>
            </a:r>
            <a:endParaRPr/>
          </a:p>
        </p:txBody>
      </p:sp>
      <p:pic>
        <p:nvPicPr>
          <p:cNvPr id="363" name="Google Shape;363;p24"/>
          <p:cNvPicPr preferRelativeResize="0"/>
          <p:nvPr/>
        </p:nvPicPr>
        <p:blipFill>
          <a:blip r:embed="rId3">
            <a:alphaModFix/>
          </a:blip>
          <a:stretch>
            <a:fillRect/>
          </a:stretch>
        </p:blipFill>
        <p:spPr>
          <a:xfrm>
            <a:off x="5778050" y="2898450"/>
            <a:ext cx="3365949" cy="2245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5"/>
          <p:cNvSpPr txBox="1"/>
          <p:nvPr>
            <p:ph type="ctrTitle"/>
          </p:nvPr>
        </p:nvSpPr>
        <p:spPr>
          <a:xfrm>
            <a:off x="1240200" y="1937850"/>
            <a:ext cx="6663600" cy="1267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hu"/>
              <a:t>Köszönöm a figyelmet!</a:t>
            </a:r>
            <a:endParaRPr/>
          </a:p>
        </p:txBody>
      </p:sp>
      <p:sp>
        <p:nvSpPr>
          <p:cNvPr id="369" name="Google Shape;369;p25"/>
          <p:cNvSpPr txBox="1"/>
          <p:nvPr>
            <p:ph idx="1" type="subTitle"/>
          </p:nvPr>
        </p:nvSpPr>
        <p:spPr>
          <a:xfrm>
            <a:off x="0" y="4820700"/>
            <a:ext cx="2617500" cy="3228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hu"/>
              <a:t>Források: Copilot, ChatGPT, Google.com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ctrTitle"/>
          </p:nvPr>
        </p:nvSpPr>
        <p:spPr>
          <a:xfrm>
            <a:off x="2444250" y="612148"/>
            <a:ext cx="4255500" cy="61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hu" sz="2500">
                <a:solidFill>
                  <a:srgbClr val="FFFFFF"/>
                </a:solidFill>
                <a:latin typeface="Arial"/>
                <a:ea typeface="Arial"/>
                <a:cs typeface="Arial"/>
                <a:sym typeface="Arial"/>
              </a:rPr>
              <a:t>1950 - Turing-teszt</a:t>
            </a:r>
            <a:endParaRPr sz="2500">
              <a:solidFill>
                <a:srgbClr val="FFFFFF"/>
              </a:solidFill>
              <a:latin typeface="Arial"/>
              <a:ea typeface="Arial"/>
              <a:cs typeface="Arial"/>
              <a:sym typeface="Arial"/>
            </a:endParaRPr>
          </a:p>
        </p:txBody>
      </p:sp>
      <p:sp>
        <p:nvSpPr>
          <p:cNvPr id="284" name="Google Shape;284;p14"/>
          <p:cNvSpPr txBox="1"/>
          <p:nvPr>
            <p:ph idx="1" type="subTitle"/>
          </p:nvPr>
        </p:nvSpPr>
        <p:spPr>
          <a:xfrm>
            <a:off x="532850" y="1513525"/>
            <a:ext cx="8320800" cy="1106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605"/>
              <a:buNone/>
            </a:pPr>
            <a:r>
              <a:rPr lang="hu" sz="1400"/>
              <a:t>Alan Turing, a brit matematikus és számítógéptudós bevezeti a Turing-tesztet, amely azt vizsgálja, hogy egy gép képes-e emberi szintű intelligenciát mutatni. A teszt lényege, hogy egy emberi kérdező nem tudja megkülönböztetni a gép válaszait egy ember válaszaitól.</a:t>
            </a:r>
            <a:endParaRPr sz="1400"/>
          </a:p>
        </p:txBody>
      </p:sp>
      <p:pic>
        <p:nvPicPr>
          <p:cNvPr id="285" name="Google Shape;285;p14"/>
          <p:cNvPicPr preferRelativeResize="0"/>
          <p:nvPr/>
        </p:nvPicPr>
        <p:blipFill>
          <a:blip r:embed="rId3">
            <a:alphaModFix/>
          </a:blip>
          <a:stretch>
            <a:fillRect/>
          </a:stretch>
        </p:blipFill>
        <p:spPr>
          <a:xfrm>
            <a:off x="5404275" y="2571750"/>
            <a:ext cx="3739715" cy="2218475"/>
          </a:xfrm>
          <a:prstGeom prst="rect">
            <a:avLst/>
          </a:prstGeom>
          <a:noFill/>
          <a:ln>
            <a:noFill/>
          </a:ln>
        </p:spPr>
      </p:pic>
      <p:sp>
        <p:nvSpPr>
          <p:cNvPr id="286" name="Google Shape;286;p14"/>
          <p:cNvSpPr txBox="1"/>
          <p:nvPr/>
        </p:nvSpPr>
        <p:spPr>
          <a:xfrm>
            <a:off x="8166900" y="4700625"/>
            <a:ext cx="1956000" cy="1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300">
                <a:solidFill>
                  <a:srgbClr val="FFFFFF"/>
                </a:solidFill>
                <a:latin typeface="Nunito"/>
                <a:ea typeface="Nunito"/>
                <a:cs typeface="Nunito"/>
                <a:sym typeface="Nunito"/>
              </a:rPr>
              <a:t>Alan Turing</a:t>
            </a:r>
            <a:endParaRPr sz="1300">
              <a:solidFill>
                <a:srgbClr val="FFFFFF"/>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ctrTitle"/>
          </p:nvPr>
        </p:nvSpPr>
        <p:spPr>
          <a:xfrm>
            <a:off x="2444250" y="612148"/>
            <a:ext cx="4255500" cy="619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hu" sz="2500">
                <a:solidFill>
                  <a:srgbClr val="FFFFFF"/>
                </a:solidFill>
                <a:latin typeface="Arial"/>
                <a:ea typeface="Arial"/>
                <a:cs typeface="Arial"/>
                <a:sym typeface="Arial"/>
              </a:rPr>
              <a:t>1956 - Dartmouth konferencia</a:t>
            </a:r>
            <a:endParaRPr sz="2500">
              <a:solidFill>
                <a:srgbClr val="FFFFFF"/>
              </a:solidFill>
              <a:latin typeface="Arial"/>
              <a:ea typeface="Arial"/>
              <a:cs typeface="Arial"/>
              <a:sym typeface="Arial"/>
            </a:endParaRPr>
          </a:p>
        </p:txBody>
      </p:sp>
      <p:sp>
        <p:nvSpPr>
          <p:cNvPr id="292" name="Google Shape;292;p15"/>
          <p:cNvSpPr txBox="1"/>
          <p:nvPr>
            <p:ph idx="1" type="subTitle"/>
          </p:nvPr>
        </p:nvSpPr>
        <p:spPr>
          <a:xfrm>
            <a:off x="532850" y="1513525"/>
            <a:ext cx="8373000" cy="69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hu"/>
              <a:t>John McCarthy, Marvin Minsky, Nathaniel Rochester és Claude Shannon szervezik meg a Dartmouth konferenciát, ahol először használják a “mesterséges intelligencia” kifejezést. Ez az esemény az AI kutatás hivatalos kezdetének tekinthető.</a:t>
            </a:r>
            <a:r>
              <a:rPr lang="hu"/>
              <a:t> !Dartmouth konferencia</a:t>
            </a:r>
            <a:endParaRPr/>
          </a:p>
        </p:txBody>
      </p:sp>
      <p:pic>
        <p:nvPicPr>
          <p:cNvPr id="293" name="Google Shape;293;p15"/>
          <p:cNvPicPr preferRelativeResize="0"/>
          <p:nvPr/>
        </p:nvPicPr>
        <p:blipFill>
          <a:blip r:embed="rId3">
            <a:alphaModFix/>
          </a:blip>
          <a:stretch>
            <a:fillRect/>
          </a:stretch>
        </p:blipFill>
        <p:spPr>
          <a:xfrm>
            <a:off x="6203550" y="2946150"/>
            <a:ext cx="2940450" cy="1952700"/>
          </a:xfrm>
          <a:prstGeom prst="rect">
            <a:avLst/>
          </a:prstGeom>
          <a:noFill/>
          <a:ln>
            <a:noFill/>
          </a:ln>
        </p:spPr>
      </p:pic>
      <p:sp>
        <p:nvSpPr>
          <p:cNvPr id="294" name="Google Shape;294;p15"/>
          <p:cNvSpPr txBox="1"/>
          <p:nvPr/>
        </p:nvSpPr>
        <p:spPr>
          <a:xfrm>
            <a:off x="7319200" y="4810900"/>
            <a:ext cx="27546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300">
                <a:solidFill>
                  <a:srgbClr val="FFFFFF"/>
                </a:solidFill>
                <a:latin typeface="Nunito"/>
                <a:ea typeface="Nunito"/>
                <a:cs typeface="Nunito"/>
                <a:sym typeface="Nunito"/>
              </a:rPr>
              <a:t>Dartmouth konferencia</a:t>
            </a:r>
            <a:endParaRPr sz="1300">
              <a:solidFill>
                <a:srgbClr val="FFFFFF"/>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6"/>
          <p:cNvSpPr txBox="1"/>
          <p:nvPr>
            <p:ph type="ctrTitle"/>
          </p:nvPr>
        </p:nvSpPr>
        <p:spPr>
          <a:xfrm>
            <a:off x="2444250" y="612148"/>
            <a:ext cx="4255500" cy="61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hu" sz="2500">
                <a:solidFill>
                  <a:srgbClr val="FFFFFF"/>
                </a:solidFill>
                <a:latin typeface="Arial"/>
                <a:ea typeface="Arial"/>
                <a:cs typeface="Arial"/>
                <a:sym typeface="Arial"/>
              </a:rPr>
              <a:t>1966 - ELIZA</a:t>
            </a:r>
            <a:endParaRPr sz="2500">
              <a:solidFill>
                <a:srgbClr val="FFFFFF"/>
              </a:solidFill>
              <a:latin typeface="Arial"/>
              <a:ea typeface="Arial"/>
              <a:cs typeface="Arial"/>
              <a:sym typeface="Arial"/>
            </a:endParaRPr>
          </a:p>
        </p:txBody>
      </p:sp>
      <p:sp>
        <p:nvSpPr>
          <p:cNvPr id="300" name="Google Shape;300;p16"/>
          <p:cNvSpPr txBox="1"/>
          <p:nvPr>
            <p:ph idx="1" type="subTitle"/>
          </p:nvPr>
        </p:nvSpPr>
        <p:spPr>
          <a:xfrm>
            <a:off x="532850" y="1513525"/>
            <a:ext cx="8104200" cy="695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hu" sz="1400"/>
              <a:t>Joseph Weizenbaum kifejleszti az ELIZA nevű korai chatbotot, amely képes volt egyszerű emberi beszélgetéseket szimulálni. Az ELIZA különösen híres a “Rogerian pszichoterapeuta” programjáról, amely a felhasználók kérdéseire válaszolt.</a:t>
            </a:r>
            <a:endParaRPr sz="1400"/>
          </a:p>
        </p:txBody>
      </p:sp>
      <p:pic>
        <p:nvPicPr>
          <p:cNvPr id="301" name="Google Shape;301;p16"/>
          <p:cNvPicPr preferRelativeResize="0"/>
          <p:nvPr/>
        </p:nvPicPr>
        <p:blipFill>
          <a:blip r:embed="rId3">
            <a:alphaModFix/>
          </a:blip>
          <a:stretch>
            <a:fillRect/>
          </a:stretch>
        </p:blipFill>
        <p:spPr>
          <a:xfrm>
            <a:off x="5088650" y="2316525"/>
            <a:ext cx="4055361" cy="2629774"/>
          </a:xfrm>
          <a:prstGeom prst="rect">
            <a:avLst/>
          </a:prstGeom>
          <a:noFill/>
          <a:ln>
            <a:noFill/>
          </a:ln>
        </p:spPr>
      </p:pic>
      <p:sp>
        <p:nvSpPr>
          <p:cNvPr id="302" name="Google Shape;302;p16"/>
          <p:cNvSpPr txBox="1"/>
          <p:nvPr/>
        </p:nvSpPr>
        <p:spPr>
          <a:xfrm>
            <a:off x="7151625" y="4852350"/>
            <a:ext cx="2306700" cy="1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300">
                <a:solidFill>
                  <a:srgbClr val="FFFFFF"/>
                </a:solidFill>
                <a:latin typeface="Nunito"/>
                <a:ea typeface="Nunito"/>
                <a:cs typeface="Nunito"/>
                <a:sym typeface="Nunito"/>
              </a:rPr>
              <a:t>ELIZA chatbot működése</a:t>
            </a:r>
            <a:endParaRPr sz="1300">
              <a:solidFill>
                <a:srgbClr val="FFFFFF"/>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7"/>
          <p:cNvSpPr txBox="1"/>
          <p:nvPr>
            <p:ph type="ctrTitle"/>
          </p:nvPr>
        </p:nvSpPr>
        <p:spPr>
          <a:xfrm>
            <a:off x="2444250" y="612148"/>
            <a:ext cx="4255500" cy="61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hu" sz="2500">
                <a:solidFill>
                  <a:srgbClr val="FFFFFF"/>
                </a:solidFill>
                <a:latin typeface="Arial"/>
                <a:ea typeface="Arial"/>
                <a:cs typeface="Arial"/>
                <a:sym typeface="Arial"/>
              </a:rPr>
              <a:t>1972 - Shakey, a robot</a:t>
            </a:r>
            <a:endParaRPr sz="2500">
              <a:solidFill>
                <a:srgbClr val="FFFFFF"/>
              </a:solidFill>
              <a:latin typeface="Arial"/>
              <a:ea typeface="Arial"/>
              <a:cs typeface="Arial"/>
              <a:sym typeface="Arial"/>
            </a:endParaRPr>
          </a:p>
        </p:txBody>
      </p:sp>
      <p:sp>
        <p:nvSpPr>
          <p:cNvPr id="308" name="Google Shape;308;p17"/>
          <p:cNvSpPr txBox="1"/>
          <p:nvPr>
            <p:ph idx="1" type="subTitle"/>
          </p:nvPr>
        </p:nvSpPr>
        <p:spPr>
          <a:xfrm>
            <a:off x="532850" y="1513525"/>
            <a:ext cx="8007300" cy="695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hu"/>
              <a:t>Az első mobil robot, amely képes volt önállóan navigálni és egyszerű feladatokat végrehajtani. A Shakey projekt az AI és a robotika területén végzett kutatások egyik mérföldköve volt.</a:t>
            </a:r>
            <a:endParaRPr/>
          </a:p>
        </p:txBody>
      </p:sp>
      <p:pic>
        <p:nvPicPr>
          <p:cNvPr id="309" name="Google Shape;309;p17"/>
          <p:cNvPicPr preferRelativeResize="0"/>
          <p:nvPr/>
        </p:nvPicPr>
        <p:blipFill>
          <a:blip r:embed="rId3">
            <a:alphaModFix/>
          </a:blip>
          <a:stretch>
            <a:fillRect/>
          </a:stretch>
        </p:blipFill>
        <p:spPr>
          <a:xfrm>
            <a:off x="5630053" y="2951250"/>
            <a:ext cx="3513949" cy="1954650"/>
          </a:xfrm>
          <a:prstGeom prst="rect">
            <a:avLst/>
          </a:prstGeom>
          <a:noFill/>
          <a:ln>
            <a:noFill/>
          </a:ln>
        </p:spPr>
      </p:pic>
      <p:sp>
        <p:nvSpPr>
          <p:cNvPr id="310" name="Google Shape;310;p17"/>
          <p:cNvSpPr txBox="1"/>
          <p:nvPr/>
        </p:nvSpPr>
        <p:spPr>
          <a:xfrm>
            <a:off x="7666750" y="4808825"/>
            <a:ext cx="1567800" cy="1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300">
                <a:solidFill>
                  <a:srgbClr val="FFFFFF"/>
                </a:solidFill>
                <a:latin typeface="Nunito"/>
                <a:ea typeface="Nunito"/>
                <a:cs typeface="Nunito"/>
                <a:sym typeface="Nunito"/>
              </a:rPr>
              <a:t>Shakey</a:t>
            </a:r>
            <a:r>
              <a:rPr lang="hu" sz="1300">
                <a:solidFill>
                  <a:srgbClr val="FFFFFF"/>
                </a:solidFill>
                <a:latin typeface="Nunito"/>
                <a:ea typeface="Nunito"/>
                <a:cs typeface="Nunito"/>
                <a:sym typeface="Nunito"/>
              </a:rPr>
              <a:t> és alkotója</a:t>
            </a:r>
            <a:endParaRPr sz="1300">
              <a:solidFill>
                <a:srgbClr val="FFFFFF"/>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8"/>
          <p:cNvSpPr txBox="1"/>
          <p:nvPr>
            <p:ph type="ctrTitle"/>
          </p:nvPr>
        </p:nvSpPr>
        <p:spPr>
          <a:xfrm>
            <a:off x="2444250" y="612148"/>
            <a:ext cx="4255500" cy="619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hu" sz="2500">
                <a:solidFill>
                  <a:srgbClr val="FFFFFF"/>
                </a:solidFill>
                <a:latin typeface="Arial"/>
                <a:ea typeface="Arial"/>
                <a:cs typeface="Arial"/>
                <a:sym typeface="Arial"/>
              </a:rPr>
              <a:t>1980-as évek - Expert rendszerek</a:t>
            </a:r>
            <a:endParaRPr sz="2500">
              <a:solidFill>
                <a:srgbClr val="FFFFFF"/>
              </a:solidFill>
              <a:latin typeface="Arial"/>
              <a:ea typeface="Arial"/>
              <a:cs typeface="Arial"/>
              <a:sym typeface="Arial"/>
            </a:endParaRPr>
          </a:p>
        </p:txBody>
      </p:sp>
      <p:sp>
        <p:nvSpPr>
          <p:cNvPr id="316" name="Google Shape;316;p18"/>
          <p:cNvSpPr txBox="1"/>
          <p:nvPr>
            <p:ph idx="1" type="subTitle"/>
          </p:nvPr>
        </p:nvSpPr>
        <p:spPr>
          <a:xfrm>
            <a:off x="532850" y="1513525"/>
            <a:ext cx="8082000" cy="69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hu"/>
              <a:t>Az AI alkalmazása az orvostudományban és más területeken, ahol szakértői rendszerek segítettek diagnózisok felállításában és döntéshozatalban. Ezek a rendszerek képesek voltak nagy mennyiségű adatot elemezni és javaslatokat tenni.</a:t>
            </a:r>
            <a:endParaRPr/>
          </a:p>
        </p:txBody>
      </p:sp>
      <p:pic>
        <p:nvPicPr>
          <p:cNvPr id="317" name="Google Shape;317;p18"/>
          <p:cNvPicPr preferRelativeResize="0"/>
          <p:nvPr/>
        </p:nvPicPr>
        <p:blipFill>
          <a:blip r:embed="rId3">
            <a:alphaModFix/>
          </a:blip>
          <a:stretch>
            <a:fillRect/>
          </a:stretch>
        </p:blipFill>
        <p:spPr>
          <a:xfrm>
            <a:off x="5688060" y="2843600"/>
            <a:ext cx="3455939" cy="229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9"/>
          <p:cNvSpPr txBox="1"/>
          <p:nvPr>
            <p:ph type="ctrTitle"/>
          </p:nvPr>
        </p:nvSpPr>
        <p:spPr>
          <a:xfrm>
            <a:off x="2444250" y="612148"/>
            <a:ext cx="4255500" cy="61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hu" sz="2500">
                <a:solidFill>
                  <a:srgbClr val="FFFFFF"/>
                </a:solidFill>
                <a:latin typeface="Arial"/>
                <a:ea typeface="Arial"/>
                <a:cs typeface="Arial"/>
                <a:sym typeface="Arial"/>
              </a:rPr>
              <a:t>1997 - Deep Blue</a:t>
            </a:r>
            <a:endParaRPr sz="2500">
              <a:solidFill>
                <a:srgbClr val="FFFFFF"/>
              </a:solidFill>
              <a:latin typeface="Arial"/>
              <a:ea typeface="Arial"/>
              <a:cs typeface="Arial"/>
              <a:sym typeface="Arial"/>
            </a:endParaRPr>
          </a:p>
        </p:txBody>
      </p:sp>
      <p:sp>
        <p:nvSpPr>
          <p:cNvPr id="323" name="Google Shape;323;p19"/>
          <p:cNvSpPr txBox="1"/>
          <p:nvPr>
            <p:ph idx="1" type="subTitle"/>
          </p:nvPr>
        </p:nvSpPr>
        <p:spPr>
          <a:xfrm>
            <a:off x="532850" y="1513525"/>
            <a:ext cx="8014800" cy="69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hu"/>
              <a:t>Az IBM Deep Blue számítógépe legyőzi Garri Kaszparovot, az akkori sakkvilágbajnokot. Ez az esemény jelentős mérföldkő volt az AI fejlődésében, mivel egy gép először győzött le egy emberi világbajnokot egy komplex stratégiai játékban.</a:t>
            </a:r>
            <a:endParaRPr/>
          </a:p>
        </p:txBody>
      </p:sp>
      <p:pic>
        <p:nvPicPr>
          <p:cNvPr id="324" name="Google Shape;324;p19"/>
          <p:cNvPicPr preferRelativeResize="0"/>
          <p:nvPr/>
        </p:nvPicPr>
        <p:blipFill>
          <a:blip r:embed="rId3">
            <a:alphaModFix/>
          </a:blip>
          <a:stretch>
            <a:fillRect/>
          </a:stretch>
        </p:blipFill>
        <p:spPr>
          <a:xfrm>
            <a:off x="6102576" y="2609075"/>
            <a:ext cx="3041425" cy="2284450"/>
          </a:xfrm>
          <a:prstGeom prst="rect">
            <a:avLst/>
          </a:prstGeom>
          <a:noFill/>
          <a:ln>
            <a:noFill/>
          </a:ln>
        </p:spPr>
      </p:pic>
      <p:sp>
        <p:nvSpPr>
          <p:cNvPr id="325" name="Google Shape;325;p19"/>
          <p:cNvSpPr txBox="1"/>
          <p:nvPr/>
        </p:nvSpPr>
        <p:spPr>
          <a:xfrm>
            <a:off x="7039625" y="4829950"/>
            <a:ext cx="2418600" cy="1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300">
                <a:solidFill>
                  <a:srgbClr val="FFFFFF"/>
                </a:solidFill>
                <a:latin typeface="Nunito"/>
                <a:ea typeface="Nunito"/>
                <a:cs typeface="Nunito"/>
                <a:sym typeface="Nunito"/>
              </a:rPr>
              <a:t>A Deep Blue és Kaszparov</a:t>
            </a:r>
            <a:endParaRPr sz="1300">
              <a:solidFill>
                <a:srgbClr val="FFFFFF"/>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txBox="1"/>
          <p:nvPr>
            <p:ph type="ctrTitle"/>
          </p:nvPr>
        </p:nvSpPr>
        <p:spPr>
          <a:xfrm>
            <a:off x="2444250" y="612148"/>
            <a:ext cx="4255500" cy="619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hu" sz="2500">
                <a:solidFill>
                  <a:srgbClr val="FFFFFF"/>
                </a:solidFill>
                <a:latin typeface="Arial"/>
                <a:ea typeface="Arial"/>
                <a:cs typeface="Arial"/>
                <a:sym typeface="Arial"/>
              </a:rPr>
              <a:t>2000-es évek - AI a mindennapokban</a:t>
            </a:r>
            <a:endParaRPr sz="2500">
              <a:solidFill>
                <a:srgbClr val="FFFFFF"/>
              </a:solidFill>
              <a:latin typeface="Arial"/>
              <a:ea typeface="Arial"/>
              <a:cs typeface="Arial"/>
              <a:sym typeface="Arial"/>
            </a:endParaRPr>
          </a:p>
        </p:txBody>
      </p:sp>
      <p:sp>
        <p:nvSpPr>
          <p:cNvPr id="331" name="Google Shape;331;p20"/>
          <p:cNvSpPr txBox="1"/>
          <p:nvPr>
            <p:ph idx="1" type="subTitle"/>
          </p:nvPr>
        </p:nvSpPr>
        <p:spPr>
          <a:xfrm>
            <a:off x="532850" y="1513525"/>
            <a:ext cx="8097000" cy="69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hu"/>
              <a:t>Az AI technológiák megjelenése a keresőmotorokban, ajánlórendszerekben és más mindennapi alkalmazásokban. Az AI segített a felhasználóknak releváns információk megtalálásában és személyre szabott ajánlások nyújtásában.</a:t>
            </a:r>
            <a:endParaRPr/>
          </a:p>
        </p:txBody>
      </p:sp>
      <p:pic>
        <p:nvPicPr>
          <p:cNvPr id="332" name="Google Shape;332;p20"/>
          <p:cNvPicPr preferRelativeResize="0"/>
          <p:nvPr/>
        </p:nvPicPr>
        <p:blipFill rotWithShape="1">
          <a:blip r:embed="rId3">
            <a:alphaModFix/>
          </a:blip>
          <a:srcRect b="57472" l="0" r="0" t="0"/>
          <a:stretch/>
        </p:blipFill>
        <p:spPr>
          <a:xfrm>
            <a:off x="6059050" y="2765850"/>
            <a:ext cx="3084949" cy="2135049"/>
          </a:xfrm>
          <a:prstGeom prst="rect">
            <a:avLst/>
          </a:prstGeom>
          <a:noFill/>
          <a:ln>
            <a:noFill/>
          </a:ln>
        </p:spPr>
      </p:pic>
      <p:sp>
        <p:nvSpPr>
          <p:cNvPr id="333" name="Google Shape;333;p20"/>
          <p:cNvSpPr txBox="1"/>
          <p:nvPr/>
        </p:nvSpPr>
        <p:spPr>
          <a:xfrm>
            <a:off x="7748850" y="4807500"/>
            <a:ext cx="21201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300">
                <a:solidFill>
                  <a:srgbClr val="FFFFFF"/>
                </a:solidFill>
                <a:latin typeface="Nunito"/>
                <a:ea typeface="Nunito"/>
                <a:cs typeface="Nunito"/>
                <a:sym typeface="Nunito"/>
              </a:rPr>
              <a:t>Pár keresőmotor</a:t>
            </a:r>
            <a:endParaRPr sz="1300">
              <a:solidFill>
                <a:srgbClr val="FFFFFF"/>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1"/>
          <p:cNvSpPr txBox="1"/>
          <p:nvPr>
            <p:ph type="ctrTitle"/>
          </p:nvPr>
        </p:nvSpPr>
        <p:spPr>
          <a:xfrm>
            <a:off x="2444250" y="612148"/>
            <a:ext cx="4255500" cy="61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hu" sz="2500">
                <a:solidFill>
                  <a:srgbClr val="FFFFFF"/>
                </a:solidFill>
                <a:latin typeface="Arial"/>
                <a:ea typeface="Arial"/>
                <a:cs typeface="Arial"/>
                <a:sym typeface="Arial"/>
              </a:rPr>
              <a:t>2011 - Watson</a:t>
            </a:r>
            <a:endParaRPr sz="2500">
              <a:solidFill>
                <a:srgbClr val="FFFFFF"/>
              </a:solidFill>
              <a:latin typeface="Arial"/>
              <a:ea typeface="Arial"/>
              <a:cs typeface="Arial"/>
              <a:sym typeface="Arial"/>
            </a:endParaRPr>
          </a:p>
        </p:txBody>
      </p:sp>
      <p:sp>
        <p:nvSpPr>
          <p:cNvPr id="339" name="Google Shape;339;p21"/>
          <p:cNvSpPr txBox="1"/>
          <p:nvPr>
            <p:ph idx="1" type="subTitle"/>
          </p:nvPr>
        </p:nvSpPr>
        <p:spPr>
          <a:xfrm>
            <a:off x="532850" y="1513525"/>
            <a:ext cx="7992300" cy="69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hu"/>
              <a:t>Az IBM Watson megnyeri a Jeopardy! vetélkedőt, legyőzve a korábbi emberi bajnokokat. Watson képes volt természetes nyelvi kérdések megértésére és válaszadásra, ami jelentős előrelépés volt az AI képességeiben.</a:t>
            </a:r>
            <a:endParaRPr/>
          </a:p>
        </p:txBody>
      </p:sp>
      <p:pic>
        <p:nvPicPr>
          <p:cNvPr id="340" name="Google Shape;340;p21"/>
          <p:cNvPicPr preferRelativeResize="0"/>
          <p:nvPr/>
        </p:nvPicPr>
        <p:blipFill>
          <a:blip r:embed="rId3">
            <a:alphaModFix/>
          </a:blip>
          <a:stretch>
            <a:fillRect/>
          </a:stretch>
        </p:blipFill>
        <p:spPr>
          <a:xfrm>
            <a:off x="6534150" y="3130250"/>
            <a:ext cx="2609850" cy="1752600"/>
          </a:xfrm>
          <a:prstGeom prst="rect">
            <a:avLst/>
          </a:prstGeom>
          <a:noFill/>
          <a:ln>
            <a:noFill/>
          </a:ln>
        </p:spPr>
      </p:pic>
      <p:sp>
        <p:nvSpPr>
          <p:cNvPr id="341" name="Google Shape;341;p21"/>
          <p:cNvSpPr txBox="1"/>
          <p:nvPr/>
        </p:nvSpPr>
        <p:spPr>
          <a:xfrm>
            <a:off x="8398325" y="4829900"/>
            <a:ext cx="18513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300">
                <a:solidFill>
                  <a:srgbClr val="FFFFFF"/>
                </a:solidFill>
                <a:latin typeface="Nunito"/>
                <a:ea typeface="Nunito"/>
                <a:cs typeface="Nunito"/>
                <a:sym typeface="Nunito"/>
              </a:rPr>
              <a:t>Watson</a:t>
            </a:r>
            <a:endParaRPr sz="1300">
              <a:solidFill>
                <a:srgbClr val="FFFFFF"/>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